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8" r:id="rId5"/>
    <p:sldId id="260" r:id="rId6"/>
    <p:sldId id="279" r:id="rId7"/>
    <p:sldId id="262" r:id="rId8"/>
    <p:sldId id="280" r:id="rId9"/>
    <p:sldId id="28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258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10D8-F540-482C-BA90-2D5232D71A4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1313" y="2286000"/>
            <a:ext cx="10971213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EB44C-063B-43A9-A646-4A536F456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8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Happy House </a:t>
            </a:r>
            <a:r>
              <a:rPr lang="ko-KR" altLang="en-US" dirty="0"/>
              <a:t>프로젝트 발표를 시작합니다</a:t>
            </a:r>
            <a:r>
              <a:rPr lang="en-US" altLang="ko-KR" dirty="0"/>
              <a:t>. </a:t>
            </a:r>
            <a:r>
              <a:rPr lang="ko-KR" altLang="en-US" dirty="0"/>
              <a:t>저희는 팀장 </a:t>
            </a:r>
            <a:r>
              <a:rPr lang="ko-KR" altLang="en-US" dirty="0" err="1"/>
              <a:t>황인빈</a:t>
            </a:r>
            <a:r>
              <a:rPr lang="en-US" altLang="ko-KR" dirty="0"/>
              <a:t>, </a:t>
            </a:r>
            <a:r>
              <a:rPr lang="ko-KR" altLang="en-US" dirty="0"/>
              <a:t>팀원 </a:t>
            </a:r>
            <a:r>
              <a:rPr lang="ko-KR" altLang="en-US" dirty="0" err="1"/>
              <a:t>최지홍으로</a:t>
            </a:r>
            <a:r>
              <a:rPr lang="ko-KR" altLang="en-US" dirty="0"/>
              <a:t> 구성된 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8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개발에 착수하기 전 실제 상용화된 서비스를 분석해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3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대표적인 부동산 웹 플랫폼 중 하나인 </a:t>
            </a:r>
            <a:r>
              <a:rPr lang="en-US" altLang="ko-KR" dirty="0"/>
              <a:t>“</a:t>
            </a:r>
            <a:r>
              <a:rPr lang="ko-KR" altLang="en-US" dirty="0"/>
              <a:t>직방</a:t>
            </a:r>
            <a:r>
              <a:rPr lang="en-US" altLang="ko-KR" dirty="0"/>
              <a:t>＂</a:t>
            </a:r>
            <a:r>
              <a:rPr lang="ko-KR" altLang="en-US" dirty="0"/>
              <a:t>의 모습입니다</a:t>
            </a:r>
            <a:r>
              <a:rPr lang="en-US" altLang="ko-KR" dirty="0"/>
              <a:t>. </a:t>
            </a:r>
            <a:r>
              <a:rPr lang="ko-KR" altLang="en-US" dirty="0"/>
              <a:t>아파트</a:t>
            </a:r>
            <a:r>
              <a:rPr lang="en-US" altLang="ko-KR" dirty="0"/>
              <a:t>, </a:t>
            </a:r>
            <a:r>
              <a:rPr lang="ko-KR" altLang="en-US" dirty="0"/>
              <a:t>빌라</a:t>
            </a:r>
            <a:r>
              <a:rPr lang="en-US" altLang="ko-KR" dirty="0"/>
              <a:t>, </a:t>
            </a:r>
            <a:r>
              <a:rPr lang="ko-KR" altLang="en-US" dirty="0"/>
              <a:t>원룸 등 다양한 건물 형태의 매물을 제공해주고 있으며</a:t>
            </a:r>
            <a:r>
              <a:rPr lang="en-US" altLang="ko-KR" dirty="0"/>
              <a:t>, </a:t>
            </a:r>
            <a:r>
              <a:rPr lang="ko-KR" altLang="en-US" dirty="0"/>
              <a:t>실제 거주민의 리뷰를 볼 수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매물의 시세 정보와 세금 정보</a:t>
            </a:r>
            <a:r>
              <a:rPr lang="en-US" altLang="ko-KR" dirty="0"/>
              <a:t>, </a:t>
            </a:r>
            <a:r>
              <a:rPr lang="ko-KR" altLang="en-US" dirty="0"/>
              <a:t>주변 학군과 교통 정보</a:t>
            </a:r>
            <a:r>
              <a:rPr lang="en-US" altLang="ko-KR" dirty="0"/>
              <a:t>, VR </a:t>
            </a:r>
            <a:r>
              <a:rPr lang="ko-KR" altLang="en-US" dirty="0"/>
              <a:t>내부 영상을 제공하고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36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정보를 제공해주는 것도 좋지만</a:t>
            </a:r>
            <a:r>
              <a:rPr lang="en-US" altLang="ko-KR" dirty="0"/>
              <a:t>, </a:t>
            </a:r>
            <a:r>
              <a:rPr lang="ko-KR" altLang="en-US" dirty="0"/>
              <a:t>저희는 최대한 핵심 기능에 집중하여 쉽고 직관적인 인터페이스로 원하는 정보만을 빠르게 얻는 것에 집중하였습니다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꼭 필요한 핵심 기능 구현을 제공하여 이것을 프레임워크 삼아 쉽게 자신만의 서비스를 구축할 수 있는 경험을 제공하고자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04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898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개발환경은 </a:t>
            </a:r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en-US" altLang="ko-KR" dirty="0"/>
              <a:t>Front, Back </a:t>
            </a:r>
            <a:r>
              <a:rPr lang="ko-KR" altLang="en-US" dirty="0"/>
              <a:t>부분으로 나눌 수 있습니다</a:t>
            </a:r>
            <a:r>
              <a:rPr lang="en-US" altLang="ko-KR" dirty="0"/>
              <a:t>. DB</a:t>
            </a:r>
            <a:r>
              <a:rPr lang="ko-KR" altLang="en-US" dirty="0"/>
              <a:t>의 경우 </a:t>
            </a:r>
            <a:r>
              <a:rPr lang="en-US" altLang="ko-KR" dirty="0"/>
              <a:t>MySQL</a:t>
            </a:r>
            <a:r>
              <a:rPr lang="ko-KR" altLang="en-US" dirty="0"/>
              <a:t>을 사용하였으며 </a:t>
            </a:r>
            <a:r>
              <a:rPr lang="ko-KR" altLang="en-US" dirty="0" err="1"/>
              <a:t>워크벤치를</a:t>
            </a:r>
            <a:r>
              <a:rPr lang="ko-KR" altLang="en-US" dirty="0"/>
              <a:t> 이용하여 작업하였고</a:t>
            </a:r>
            <a:r>
              <a:rPr lang="en-US" altLang="ko-KR" dirty="0"/>
              <a:t>, </a:t>
            </a:r>
            <a:r>
              <a:rPr lang="ko-KR" altLang="en-US" dirty="0" err="1"/>
              <a:t>공공데이터포털의</a:t>
            </a:r>
            <a:r>
              <a:rPr lang="ko-KR" altLang="en-US" dirty="0"/>
              <a:t> 아파트 매매 </a:t>
            </a:r>
            <a:r>
              <a:rPr lang="ko-KR" altLang="en-US" dirty="0" err="1"/>
              <a:t>실거래</a:t>
            </a:r>
            <a:r>
              <a:rPr lang="ko-KR" altLang="en-US" dirty="0"/>
              <a:t> 상세 자료를 </a:t>
            </a:r>
            <a:r>
              <a:rPr lang="en-US" altLang="ko-KR" dirty="0"/>
              <a:t>DB</a:t>
            </a:r>
            <a:r>
              <a:rPr lang="ko-KR" altLang="en-US" dirty="0"/>
              <a:t>에 저장하였습니다</a:t>
            </a:r>
            <a:r>
              <a:rPr lang="en-US" altLang="ko-KR" dirty="0"/>
              <a:t>. Front</a:t>
            </a:r>
            <a:r>
              <a:rPr lang="ko-KR" altLang="en-US" dirty="0"/>
              <a:t>의 경우 </a:t>
            </a:r>
            <a:r>
              <a:rPr lang="en-US" altLang="ko-KR" dirty="0"/>
              <a:t>Vue</a:t>
            </a:r>
            <a:r>
              <a:rPr lang="ko-KR" altLang="en-US" dirty="0"/>
              <a:t>를 사용하여 </a:t>
            </a:r>
            <a:r>
              <a:rPr lang="en-US" altLang="ko-KR" dirty="0"/>
              <a:t>Single Page Application </a:t>
            </a:r>
            <a:r>
              <a:rPr lang="ko-KR" altLang="en-US" dirty="0"/>
              <a:t>형태로 구현하였으며</a:t>
            </a:r>
            <a:r>
              <a:rPr lang="en-US" altLang="ko-KR" dirty="0"/>
              <a:t>, Visual Studio Code</a:t>
            </a:r>
            <a:r>
              <a:rPr lang="ko-KR" altLang="en-US" dirty="0"/>
              <a:t>를 사용하여 작업하였습니다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카카오에서 제공하는 지도 </a:t>
            </a:r>
            <a:r>
              <a:rPr lang="en-US" altLang="ko-KR" dirty="0"/>
              <a:t>API</a:t>
            </a:r>
            <a:r>
              <a:rPr lang="ko-KR" altLang="en-US" dirty="0"/>
              <a:t>를 사용하여 지도와 주변 상권 정보</a:t>
            </a:r>
            <a:r>
              <a:rPr lang="en-US" altLang="ko-KR" dirty="0"/>
              <a:t>, </a:t>
            </a:r>
            <a:r>
              <a:rPr lang="ko-KR" altLang="en-US" dirty="0" err="1"/>
              <a:t>로드뷰를</a:t>
            </a:r>
            <a:r>
              <a:rPr lang="ko-KR" altLang="en-US" dirty="0"/>
              <a:t> 구현하였습니다</a:t>
            </a:r>
            <a:r>
              <a:rPr lang="en-US" altLang="ko-KR" dirty="0"/>
              <a:t>. Back</a:t>
            </a:r>
            <a:r>
              <a:rPr lang="ko-KR" altLang="en-US" dirty="0"/>
              <a:t>의 경우 </a:t>
            </a:r>
            <a:r>
              <a:rPr lang="en-US" altLang="ko-KR" dirty="0"/>
              <a:t>Spring Boot</a:t>
            </a:r>
            <a:r>
              <a:rPr lang="ko-KR" altLang="en-US" dirty="0"/>
              <a:t>를 사용하였으며 </a:t>
            </a:r>
            <a:r>
              <a:rPr lang="en-US" altLang="ko-KR" dirty="0"/>
              <a:t>MVC </a:t>
            </a:r>
            <a:r>
              <a:rPr lang="ko-KR" altLang="en-US" dirty="0"/>
              <a:t>패턴을 적용하였고 </a:t>
            </a:r>
            <a:r>
              <a:rPr lang="en-US" altLang="ko-KR" dirty="0"/>
              <a:t>STS</a:t>
            </a:r>
            <a:r>
              <a:rPr lang="ko-KR" altLang="en-US" dirty="0"/>
              <a:t>를 사용하여 작업하였습니다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46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대략적은 시스템 </a:t>
            </a:r>
            <a:r>
              <a:rPr lang="ko-KR" altLang="en-US" dirty="0" err="1"/>
              <a:t>구조도입니다</a:t>
            </a:r>
            <a:r>
              <a:rPr lang="en-US" altLang="ko-KR" dirty="0"/>
              <a:t>. </a:t>
            </a:r>
            <a:r>
              <a:rPr lang="ko-KR" altLang="en-US" dirty="0"/>
              <a:t>링크를 통해 접속한 사용자와 서버는 서로 통신을 하고</a:t>
            </a:r>
            <a:r>
              <a:rPr lang="en-US" altLang="ko-KR" dirty="0"/>
              <a:t>, </a:t>
            </a:r>
            <a:r>
              <a:rPr lang="ko-KR" altLang="en-US" dirty="0"/>
              <a:t>사용자의 요청에 따라 연산을 수행합니다</a:t>
            </a:r>
            <a:r>
              <a:rPr lang="en-US" altLang="ko-KR" dirty="0"/>
              <a:t>. </a:t>
            </a:r>
            <a:r>
              <a:rPr lang="ko-KR" altLang="en-US" dirty="0"/>
              <a:t>필요한 경우 </a:t>
            </a:r>
            <a:r>
              <a:rPr lang="en-US" altLang="ko-KR" dirty="0"/>
              <a:t>DB</a:t>
            </a:r>
            <a:r>
              <a:rPr lang="ko-KR" altLang="en-US" dirty="0"/>
              <a:t>에 접속하여 데이터를 쿼리한 후 사용자에게 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40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화면 구성입니다</a:t>
            </a:r>
            <a:r>
              <a:rPr lang="en-US" altLang="ko-KR" dirty="0"/>
              <a:t>. </a:t>
            </a:r>
            <a:r>
              <a:rPr lang="ko-KR" altLang="en-US" dirty="0"/>
              <a:t>영상을 통해 함께 </a:t>
            </a:r>
            <a:r>
              <a:rPr lang="ko-KR" altLang="en-US" dirty="0" err="1"/>
              <a:t>확인하시겠습니다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60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5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부동산 매물을 찾는 사람들에게는 공지사항을 통해 매물에 대한 주요 이슈나 정보를 빠르고 쉽게 접하는 이점을 제공해 줄 것입니다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게시판을 통해 서비스에 대한 피드백이나 다른 사용자와 소통을 통해 더 많은 정보를 나눌 수 있을 것입니다</a:t>
            </a:r>
            <a:r>
              <a:rPr lang="en-US" altLang="ko-KR" dirty="0"/>
              <a:t>. </a:t>
            </a:r>
            <a:r>
              <a:rPr lang="ko-KR" altLang="en-US" dirty="0"/>
              <a:t>지도에 표시된 실제 아파트 위치와 </a:t>
            </a:r>
            <a:r>
              <a:rPr lang="ko-KR" altLang="en-US" dirty="0" err="1"/>
              <a:t>로드뷰를</a:t>
            </a:r>
            <a:r>
              <a:rPr lang="ko-KR" altLang="en-US" dirty="0"/>
              <a:t> 통해 실제 아파트 모습</a:t>
            </a:r>
            <a:r>
              <a:rPr lang="en-US" altLang="ko-KR" dirty="0"/>
              <a:t>, </a:t>
            </a:r>
            <a:r>
              <a:rPr lang="ko-KR" altLang="en-US" dirty="0"/>
              <a:t>주변의 모습을 보고</a:t>
            </a:r>
            <a:r>
              <a:rPr lang="en-US" altLang="ko-KR" dirty="0"/>
              <a:t>, </a:t>
            </a:r>
            <a:r>
              <a:rPr lang="ko-KR" altLang="en-US" dirty="0"/>
              <a:t>주위의 여러 업종의 상권 정보를 파악함으로써 여러 조건을 비교해 볼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06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부동산 매물을 등록하고 서비스를 제공하는 사람들에게는 공지사항이나 게시판이 사용자와 직접 소통하는 창구가 될 것입니다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추가 구현이 필요한 부분이지만</a:t>
            </a:r>
            <a:r>
              <a:rPr lang="en-US" altLang="ko-KR" dirty="0"/>
              <a:t>, </a:t>
            </a:r>
            <a:r>
              <a:rPr lang="ko-KR" altLang="en-US" dirty="0"/>
              <a:t>로그인이 필요한 부분을 이용하여 특정 회원들에게만 정보를 제공하는 서비스도 제공할 수 있을 것입니다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지도에 표출되는 정보를 통해 원활한 중개 서비스에 도움을 줄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간단히 개요를 살핀 뒤 추진 계획을 설명하고</a:t>
            </a:r>
            <a:r>
              <a:rPr lang="en-US" altLang="ko-KR" dirty="0"/>
              <a:t>, </a:t>
            </a:r>
            <a:r>
              <a:rPr lang="ko-KR" altLang="en-US" dirty="0"/>
              <a:t>시장분석 후 개발 결과를 설명하겠습니다</a:t>
            </a:r>
            <a:r>
              <a:rPr lang="en-US" altLang="ko-KR" dirty="0"/>
              <a:t>. </a:t>
            </a:r>
            <a:r>
              <a:rPr lang="ko-KR" altLang="en-US" dirty="0"/>
              <a:t>그리고 기대효과와 개발 후기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89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개발 후기입니다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96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구성원 모두 낯선 기술 스택으로 </a:t>
            </a:r>
            <a:r>
              <a:rPr lang="ko-KR" altLang="en-US" dirty="0" err="1"/>
              <a:t>작업하다보니</a:t>
            </a:r>
            <a:r>
              <a:rPr lang="ko-KR" altLang="en-US" dirty="0"/>
              <a:t> 여러 어려움이 있었지만</a:t>
            </a:r>
            <a:r>
              <a:rPr lang="en-US" altLang="ko-KR" dirty="0"/>
              <a:t>, </a:t>
            </a:r>
            <a:r>
              <a:rPr lang="ko-KR" altLang="en-US" dirty="0"/>
              <a:t>함께 이들을 극복하고 기능 구현을 완료하였습니다</a:t>
            </a:r>
            <a:r>
              <a:rPr lang="en-US" altLang="ko-KR" dirty="0"/>
              <a:t>. </a:t>
            </a:r>
            <a:r>
              <a:rPr lang="ko-KR" altLang="en-US" dirty="0"/>
              <a:t>더 많은 기능을 구현하지 못한 아쉬움도 있지만</a:t>
            </a:r>
            <a:r>
              <a:rPr lang="en-US" altLang="ko-KR" dirty="0"/>
              <a:t>, </a:t>
            </a:r>
            <a:r>
              <a:rPr lang="ko-KR" altLang="en-US" dirty="0"/>
              <a:t>완성된 결과를 보일 수 있어 뜻깊은 시간이었습니다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84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400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보이는 부동산 앱 사용자 현황 그래프와 부동산 앱 카테고리 사용시간 차트를 통해 알 수 있듯이</a:t>
            </a:r>
            <a:r>
              <a:rPr lang="en-US" altLang="ko-KR" dirty="0"/>
              <a:t> </a:t>
            </a:r>
            <a:r>
              <a:rPr lang="ko-KR" altLang="en-US" dirty="0"/>
              <a:t>부동산에 대한 관심이 날로 증가하고 있습니다</a:t>
            </a:r>
            <a:r>
              <a:rPr lang="en-US" altLang="ko-KR" dirty="0"/>
              <a:t>. </a:t>
            </a:r>
            <a:r>
              <a:rPr lang="ko-KR" altLang="en-US" dirty="0"/>
              <a:t>이에</a:t>
            </a:r>
            <a:r>
              <a:rPr lang="en-US" altLang="ko-KR" dirty="0"/>
              <a:t>, </a:t>
            </a:r>
            <a:r>
              <a:rPr lang="ko-KR" altLang="en-US" dirty="0"/>
              <a:t>부동산 매매 </a:t>
            </a:r>
            <a:r>
              <a:rPr lang="ko-KR" altLang="en-US" dirty="0" err="1"/>
              <a:t>실거래</a:t>
            </a:r>
            <a:r>
              <a:rPr lang="ko-KR" altLang="en-US" dirty="0"/>
              <a:t> 현황을 조회할 수 있는 서비스의 필요성이 커진 상황입니다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5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매스컴에서도 부동산 관련 보도가 계속 나오고 있고</a:t>
            </a:r>
            <a:r>
              <a:rPr lang="en-US" altLang="ko-KR" dirty="0"/>
              <a:t>, </a:t>
            </a:r>
            <a:r>
              <a:rPr lang="ko-KR" altLang="en-US" dirty="0"/>
              <a:t>최근 현 정부의 선거 공약에 </a:t>
            </a:r>
            <a:r>
              <a:rPr lang="en-US" altLang="ko-KR" dirty="0"/>
              <a:t>“</a:t>
            </a:r>
            <a:r>
              <a:rPr lang="ko-KR" altLang="en-US" dirty="0"/>
              <a:t>규제 완화</a:t>
            </a:r>
            <a:r>
              <a:rPr lang="en-US" altLang="ko-KR" dirty="0"/>
              <a:t>＂</a:t>
            </a:r>
            <a:r>
              <a:rPr lang="ko-KR" altLang="en-US" dirty="0"/>
              <a:t>가 언급되면서 그 관심은 더욱 커지고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83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저희는 전국의 아파트 </a:t>
            </a:r>
            <a:r>
              <a:rPr lang="ko-KR" altLang="en-US" dirty="0" err="1"/>
              <a:t>실거래</a:t>
            </a:r>
            <a:r>
              <a:rPr lang="ko-KR" altLang="en-US" dirty="0"/>
              <a:t> 정보를 조회할 수 있는 웹 서비스를 개발하였습니다</a:t>
            </a:r>
            <a:r>
              <a:rPr lang="en-US" altLang="ko-KR" dirty="0"/>
              <a:t>. </a:t>
            </a:r>
            <a:r>
              <a:rPr lang="ko-KR" altLang="en-US" dirty="0"/>
              <a:t>쉬운 조작과 명확한 자료 전달을 목표로</a:t>
            </a:r>
            <a:r>
              <a:rPr lang="en-US" altLang="ko-KR" dirty="0"/>
              <a:t>, 3</a:t>
            </a:r>
            <a:r>
              <a:rPr lang="ko-KR" altLang="en-US" dirty="0"/>
              <a:t>가지 대주제를 정하였습니다</a:t>
            </a:r>
            <a:r>
              <a:rPr lang="en-US" altLang="ko-KR" dirty="0"/>
              <a:t>. </a:t>
            </a:r>
            <a:r>
              <a:rPr lang="ko-KR" altLang="en-US" dirty="0"/>
              <a:t>사용자 중심으로 회원가입과 로그인을 통해 사용자를 관리하고</a:t>
            </a:r>
            <a:r>
              <a:rPr lang="en-US" altLang="ko-KR" dirty="0"/>
              <a:t>, </a:t>
            </a:r>
            <a:r>
              <a:rPr lang="ko-KR" altLang="en-US" dirty="0"/>
              <a:t>각 사용자는 자신의 관심에 따라 서비스를 이용할 수 있으며 공지사항을 통해 주요 이슈를 빠르고 쉽게 접하고 게시판으로 자유로운 소통이 가능하도록 하였습니다</a:t>
            </a:r>
            <a:r>
              <a:rPr lang="en-US" altLang="ko-KR" dirty="0"/>
              <a:t>. </a:t>
            </a:r>
            <a:r>
              <a:rPr lang="ko-KR" altLang="en-US" dirty="0"/>
              <a:t>가장 핵심이 되는 매물 정보는 원하는 기간을 입력하여 행정동 이름이나 아파트 이름으로 검색할 수 있도록 하였고</a:t>
            </a:r>
            <a:r>
              <a:rPr lang="en-US" altLang="ko-KR" dirty="0"/>
              <a:t>, </a:t>
            </a:r>
            <a:r>
              <a:rPr lang="ko-KR" altLang="en-US" dirty="0"/>
              <a:t>지도와 </a:t>
            </a:r>
            <a:r>
              <a:rPr lang="ko-KR" altLang="en-US" dirty="0" err="1"/>
              <a:t>로드뷰를</a:t>
            </a:r>
            <a:r>
              <a:rPr lang="ko-KR" altLang="en-US" dirty="0"/>
              <a:t> 이용하여 아파트의 실제 위치와 모습을 확인할 수 있도록 하였습니다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해당 아파트의 주변 상권 정보를 제공하여 사용자의 선택을 도왔습니다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7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추진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887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프로젝트는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일부터 </a:t>
            </a:r>
            <a:r>
              <a:rPr lang="en-US" altLang="ko-KR" dirty="0"/>
              <a:t>26</a:t>
            </a:r>
            <a:r>
              <a:rPr lang="ko-KR" altLang="en-US" dirty="0"/>
              <a:t>일까지 진행되었습니다</a:t>
            </a:r>
            <a:r>
              <a:rPr lang="en-US" altLang="ko-KR" dirty="0"/>
              <a:t>. 19</a:t>
            </a:r>
            <a:r>
              <a:rPr lang="ko-KR" altLang="en-US" dirty="0"/>
              <a:t>일에는 요구사항을 정의하고 구현할 기능을 설계하였고</a:t>
            </a:r>
            <a:r>
              <a:rPr lang="en-US" altLang="ko-KR" dirty="0"/>
              <a:t>, 20</a:t>
            </a:r>
            <a:r>
              <a:rPr lang="ko-KR" altLang="en-US" dirty="0"/>
              <a:t>일부터 </a:t>
            </a:r>
            <a:r>
              <a:rPr lang="en-US" altLang="ko-KR" dirty="0"/>
              <a:t>24</a:t>
            </a:r>
            <a:r>
              <a:rPr lang="ko-KR" altLang="en-US" dirty="0"/>
              <a:t>일까지 역할을 분담하여 기능을 구현하였습니다</a:t>
            </a:r>
            <a:r>
              <a:rPr lang="en-US" altLang="ko-KR" dirty="0"/>
              <a:t>. 25</a:t>
            </a:r>
            <a:r>
              <a:rPr lang="ko-KR" altLang="en-US" dirty="0"/>
              <a:t>일 최종 점검을 수행하고 </a:t>
            </a:r>
            <a:r>
              <a:rPr lang="en-US" altLang="ko-KR" dirty="0"/>
              <a:t>26</a:t>
            </a:r>
            <a:r>
              <a:rPr lang="ko-KR" altLang="en-US" dirty="0"/>
              <a:t>일 발표 준비 마무리를 끝으로 프로젝트를 마무리하였습니다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458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개인별 일정입니다</a:t>
            </a:r>
            <a:r>
              <a:rPr lang="en-US" altLang="ko-KR" dirty="0"/>
              <a:t>. </a:t>
            </a:r>
            <a:r>
              <a:rPr lang="ko-KR" altLang="en-US" dirty="0"/>
              <a:t>사용자 관리와 게시판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주요 </a:t>
            </a:r>
            <a:r>
              <a:rPr lang="ko-KR" altLang="en-US" dirty="0" err="1"/>
              <a:t>백엔드</a:t>
            </a:r>
            <a:r>
              <a:rPr lang="ko-KR" altLang="en-US" dirty="0"/>
              <a:t> 로직 구현은 </a:t>
            </a:r>
            <a:r>
              <a:rPr lang="ko-KR" altLang="en-US" dirty="0" err="1"/>
              <a:t>황인빈</a:t>
            </a:r>
            <a:r>
              <a:rPr lang="ko-KR" altLang="en-US" dirty="0"/>
              <a:t> 팀장이 담당하였고</a:t>
            </a:r>
            <a:r>
              <a:rPr lang="en-US" altLang="ko-KR" dirty="0"/>
              <a:t>, </a:t>
            </a:r>
            <a:r>
              <a:rPr lang="ko-KR" altLang="en-US" dirty="0"/>
              <a:t>지도 화면 구현과 </a:t>
            </a:r>
            <a:r>
              <a:rPr lang="ko-KR" altLang="en-US" dirty="0" err="1"/>
              <a:t>로드뷰</a:t>
            </a:r>
            <a:r>
              <a:rPr lang="en-US" altLang="ko-KR" dirty="0"/>
              <a:t>, </a:t>
            </a:r>
            <a:r>
              <a:rPr lang="ko-KR" altLang="en-US" dirty="0"/>
              <a:t>주변 상권 기능 구현은 제가 담당하여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EB44C-063B-43A9-A646-4A536F4567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0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2.png"/><Relationship Id="rId10" Type="http://schemas.openxmlformats.org/officeDocument/2006/relationships/image" Target="../media/image75.png"/><Relationship Id="rId4" Type="http://schemas.openxmlformats.org/officeDocument/2006/relationships/image" Target="../media/image91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36.png"/><Relationship Id="rId10" Type="http://schemas.openxmlformats.org/officeDocument/2006/relationships/image" Target="../media/image101.png"/><Relationship Id="rId4" Type="http://schemas.openxmlformats.org/officeDocument/2006/relationships/image" Target="../media/image7.png"/><Relationship Id="rId9" Type="http://schemas.openxmlformats.org/officeDocument/2006/relationships/image" Target="../media/image100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36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106.png"/><Relationship Id="rId15" Type="http://schemas.openxmlformats.org/officeDocument/2006/relationships/image" Target="../media/image112.png"/><Relationship Id="rId10" Type="http://schemas.openxmlformats.org/officeDocument/2006/relationships/image" Target="../media/image110.png"/><Relationship Id="rId4" Type="http://schemas.openxmlformats.org/officeDocument/2006/relationships/image" Target="../media/image7.png"/><Relationship Id="rId9" Type="http://schemas.openxmlformats.org/officeDocument/2006/relationships/image" Target="../media/image109.png"/><Relationship Id="rId1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5.png"/><Relationship Id="rId10" Type="http://schemas.openxmlformats.org/officeDocument/2006/relationships/image" Target="../media/image75.png"/><Relationship Id="rId4" Type="http://schemas.openxmlformats.org/officeDocument/2006/relationships/image" Target="../media/image114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36.png"/><Relationship Id="rId3" Type="http://schemas.openxmlformats.org/officeDocument/2006/relationships/image" Target="../media/image7.png"/><Relationship Id="rId21" Type="http://schemas.openxmlformats.org/officeDocument/2006/relationships/image" Target="../media/image134.png"/><Relationship Id="rId7" Type="http://schemas.openxmlformats.org/officeDocument/2006/relationships/image" Target="../media/image121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119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19.png"/><Relationship Id="rId10" Type="http://schemas.openxmlformats.org/officeDocument/2006/relationships/image" Target="../media/image36.png"/><Relationship Id="rId4" Type="http://schemas.openxmlformats.org/officeDocument/2006/relationships/image" Target="../media/image138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9.png"/><Relationship Id="rId12" Type="http://schemas.openxmlformats.org/officeDocument/2006/relationships/image" Target="../media/image1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1.png"/><Relationship Id="rId11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2.png"/><Relationship Id="rId4" Type="http://schemas.openxmlformats.org/officeDocument/2006/relationships/image" Target="../media/image146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6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5.png"/><Relationship Id="rId5" Type="http://schemas.openxmlformats.org/officeDocument/2006/relationships/image" Target="../media/image151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29.png"/><Relationship Id="rId4" Type="http://schemas.openxmlformats.org/officeDocument/2006/relationships/image" Target="../media/image150.png"/><Relationship Id="rId9" Type="http://schemas.openxmlformats.org/officeDocument/2006/relationships/image" Target="../media/image7.png"/><Relationship Id="rId14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7.png"/><Relationship Id="rId18" Type="http://schemas.openxmlformats.org/officeDocument/2006/relationships/image" Target="../media/image170.png"/><Relationship Id="rId3" Type="http://schemas.openxmlformats.org/officeDocument/2006/relationships/image" Target="../media/image149.png"/><Relationship Id="rId7" Type="http://schemas.openxmlformats.org/officeDocument/2006/relationships/image" Target="../media/image163.png"/><Relationship Id="rId12" Type="http://schemas.openxmlformats.org/officeDocument/2006/relationships/image" Target="../media/image166.png"/><Relationship Id="rId17" Type="http://schemas.openxmlformats.org/officeDocument/2006/relationships/image" Target="../media/image16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68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65.png"/><Relationship Id="rId5" Type="http://schemas.openxmlformats.org/officeDocument/2006/relationships/image" Target="../media/image151.png"/><Relationship Id="rId15" Type="http://schemas.openxmlformats.org/officeDocument/2006/relationships/image" Target="../media/image167.png"/><Relationship Id="rId10" Type="http://schemas.openxmlformats.org/officeDocument/2006/relationships/image" Target="../media/image164.png"/><Relationship Id="rId19" Type="http://schemas.openxmlformats.org/officeDocument/2006/relationships/image" Target="../media/image29.png"/><Relationship Id="rId4" Type="http://schemas.openxmlformats.org/officeDocument/2006/relationships/image" Target="../media/image150.png"/><Relationship Id="rId9" Type="http://schemas.openxmlformats.org/officeDocument/2006/relationships/image" Target="../media/image7.png"/><Relationship Id="rId14" Type="http://schemas.openxmlformats.org/officeDocument/2006/relationships/image" Target="../media/image1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2.png"/><Relationship Id="rId4" Type="http://schemas.openxmlformats.org/officeDocument/2006/relationships/image" Target="../media/image17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83.png"/><Relationship Id="rId3" Type="http://schemas.openxmlformats.org/officeDocument/2006/relationships/image" Target="../media/image7.png"/><Relationship Id="rId7" Type="http://schemas.openxmlformats.org/officeDocument/2006/relationships/image" Target="../media/image178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5" Type="http://schemas.openxmlformats.org/officeDocument/2006/relationships/image" Target="../media/image29.png"/><Relationship Id="rId10" Type="http://schemas.openxmlformats.org/officeDocument/2006/relationships/image" Target="../media/image180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8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2.png"/><Relationship Id="rId4" Type="http://schemas.openxmlformats.org/officeDocument/2006/relationships/image" Target="../media/image186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10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29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29.pn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7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36.png"/><Relationship Id="rId5" Type="http://schemas.openxmlformats.org/officeDocument/2006/relationships/image" Target="../media/image77.png"/><Relationship Id="rId10" Type="http://schemas.openxmlformats.org/officeDocument/2006/relationships/image" Target="../media/image29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77.png"/><Relationship Id="rId15" Type="http://schemas.openxmlformats.org/officeDocument/2006/relationships/image" Target="../media/image36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653" y="1479139"/>
            <a:ext cx="6321140" cy="52815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35620" y="7071506"/>
            <a:ext cx="2969900" cy="17429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0839"/>
            <a:ext cx="1725588" cy="390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022826" cy="3844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5607" y="-62217"/>
            <a:ext cx="7208002" cy="68470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6318" y="6443175"/>
            <a:ext cx="3277196" cy="1777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36595" y="6774071"/>
            <a:ext cx="4946125" cy="12182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077" y="592306"/>
            <a:ext cx="1239807" cy="3844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4643" y="3282340"/>
            <a:ext cx="6171429" cy="3587143"/>
            <a:chOff x="10094643" y="3282340"/>
            <a:chExt cx="6171429" cy="358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4643" y="3282340"/>
              <a:ext cx="6171429" cy="358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421325"/>
            <a:ext cx="1645321" cy="3944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047" y="1652324"/>
            <a:ext cx="1552477" cy="12011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7296" y="3488810"/>
            <a:ext cx="3912063" cy="12843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6625" y="5687053"/>
            <a:ext cx="3987061" cy="20923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68380" y="1393132"/>
            <a:ext cx="6171429" cy="3587143"/>
            <a:chOff x="6468380" y="1393132"/>
            <a:chExt cx="6171429" cy="358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8380" y="1393132"/>
              <a:ext cx="6171429" cy="358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8380" y="4980275"/>
            <a:ext cx="6171429" cy="3587143"/>
            <a:chOff x="6468380" y="4980275"/>
            <a:chExt cx="6171429" cy="358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8380" y="4980275"/>
              <a:ext cx="6171429" cy="358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E217C6A-2B30-26BE-3360-1A4E1676C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59" y="2633298"/>
            <a:ext cx="9125213" cy="52603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421325"/>
            <a:ext cx="1645321" cy="3944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047" y="1652324"/>
            <a:ext cx="3586125" cy="12011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7296" y="3488810"/>
            <a:ext cx="3678940" cy="12885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6187" y="5311623"/>
            <a:ext cx="4248908" cy="1246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0869A526-6442-0063-8438-561998D45E8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408617"/>
            <a:ext cx="6541496" cy="3770918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27DBA34D-8205-FA58-D730-EACF29A3641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16" y="5179535"/>
            <a:ext cx="6541496" cy="37709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A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5605" y="-58908"/>
            <a:ext cx="7538600" cy="6843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6318" y="6443175"/>
            <a:ext cx="3600415" cy="1777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39111" y="6774071"/>
            <a:ext cx="4515307" cy="1218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9905" y="9420839"/>
            <a:ext cx="337045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077" y="592306"/>
            <a:ext cx="1239807" cy="3844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1683206" cy="3349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047" y="1652324"/>
            <a:ext cx="6706953" cy="1463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72024" y="4429044"/>
            <a:ext cx="4341667" cy="85593"/>
            <a:chOff x="6972024" y="4429044"/>
            <a:chExt cx="4341667" cy="85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972024" y="4429044"/>
              <a:ext cx="4341667" cy="85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16876" y="4863210"/>
            <a:ext cx="3906700" cy="1667399"/>
            <a:chOff x="7216876" y="4863210"/>
            <a:chExt cx="3906700" cy="16673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3068" y="4828925"/>
              <a:ext cx="1495101" cy="45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420" y="5270972"/>
              <a:ext cx="1594473" cy="13420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2591" y="6783538"/>
            <a:ext cx="2746825" cy="4552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14887" y="3838097"/>
            <a:ext cx="1841775" cy="619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14881" y="4429044"/>
            <a:ext cx="4341667" cy="85593"/>
            <a:chOff x="12314881" y="4429044"/>
            <a:chExt cx="4341667" cy="855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314881" y="4429044"/>
              <a:ext cx="4341667" cy="855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25429" y="4828925"/>
            <a:ext cx="1901339" cy="4552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88763" y="5270972"/>
            <a:ext cx="2526416" cy="4070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25429" y="6288296"/>
            <a:ext cx="2746520" cy="4552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57716" y="3838097"/>
            <a:ext cx="1664746" cy="619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2505" y="4429044"/>
            <a:ext cx="4341667" cy="85593"/>
            <a:chOff x="1562505" y="4429044"/>
            <a:chExt cx="4341667" cy="85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62505" y="4429044"/>
              <a:ext cx="4341667" cy="85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73068" y="4828925"/>
            <a:ext cx="886616" cy="4469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36429" y="5270982"/>
            <a:ext cx="2483083" cy="4070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36429" y="6707725"/>
            <a:ext cx="3871149" cy="7017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3068" y="6288296"/>
            <a:ext cx="761844" cy="41842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5363" y="3838097"/>
            <a:ext cx="1721489" cy="61960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80687" y="7400679"/>
            <a:ext cx="1668073" cy="45525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78782" y="8036868"/>
            <a:ext cx="2496216" cy="4635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23525" y="6876868"/>
            <a:ext cx="630416" cy="45525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1683206" cy="3349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047" y="1652324"/>
            <a:ext cx="6706953" cy="1463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9430" y="2787039"/>
            <a:ext cx="11246854" cy="6326355"/>
            <a:chOff x="3519430" y="2787039"/>
            <a:chExt cx="11246854" cy="63263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9430" y="2787039"/>
              <a:ext cx="11246854" cy="632635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1683206" cy="3349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047" y="1652324"/>
            <a:ext cx="2872439" cy="11995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  <p:pic>
        <p:nvPicPr>
          <p:cNvPr id="7" name="HappyHouse_최종">
            <a:hlinkClick r:id="" action="ppaction://media"/>
            <a:extLst>
              <a:ext uri="{FF2B5EF4-FFF2-40B4-BE49-F238E27FC236}">
                <a16:creationId xmlns:a16="http://schemas.microsoft.com/office/drawing/2014/main" id="{1197C8C1-40F6-101B-0DDA-9B1D65AA9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27682" y="1532702"/>
            <a:ext cx="12838390" cy="7221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2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5605" y="-58908"/>
            <a:ext cx="7340238" cy="6843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6318" y="6446603"/>
            <a:ext cx="3394577" cy="14802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077" y="592306"/>
            <a:ext cx="1239807" cy="3844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17437" y="3754645"/>
            <a:ext cx="2752109" cy="2147776"/>
            <a:chOff x="13217437" y="3754645"/>
            <a:chExt cx="2752109" cy="2147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7437" y="3754645"/>
              <a:ext cx="2752109" cy="2147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9965" y="3754645"/>
            <a:ext cx="2752109" cy="2147776"/>
            <a:chOff x="10169965" y="3754645"/>
            <a:chExt cx="2752109" cy="2147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9965" y="3754645"/>
              <a:ext cx="2752109" cy="2147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08213" y="3754645"/>
            <a:ext cx="2752109" cy="2147776"/>
            <a:chOff x="7108213" y="3754645"/>
            <a:chExt cx="2752109" cy="2147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8213" y="3754645"/>
              <a:ext cx="2752109" cy="21477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047" y="1652324"/>
            <a:ext cx="2765382" cy="1456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7296" y="3488810"/>
            <a:ext cx="2417444" cy="8655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4648" y="9429191"/>
            <a:ext cx="1658435" cy="3254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54878" y="6249535"/>
            <a:ext cx="1343032" cy="7088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7144" y="6249535"/>
            <a:ext cx="1091956" cy="5998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03620" y="6249535"/>
            <a:ext cx="768166" cy="775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73925" y="6965153"/>
            <a:ext cx="2660939" cy="7894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5715" y="6965153"/>
            <a:ext cx="2773425" cy="15616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22668" y="6965153"/>
            <a:ext cx="2782844" cy="11755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17437" y="3754645"/>
            <a:ext cx="2752109" cy="2147776"/>
            <a:chOff x="13217437" y="3754645"/>
            <a:chExt cx="2752109" cy="2147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7437" y="3754645"/>
              <a:ext cx="2752109" cy="2147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9965" y="3754645"/>
            <a:ext cx="2752109" cy="2147776"/>
            <a:chOff x="10169965" y="3754645"/>
            <a:chExt cx="2752109" cy="2147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9965" y="3754645"/>
              <a:ext cx="2752109" cy="2147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08213" y="3754645"/>
            <a:ext cx="2752109" cy="2147776"/>
            <a:chOff x="7108213" y="3754645"/>
            <a:chExt cx="2752109" cy="2147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8213" y="3754645"/>
              <a:ext cx="2752109" cy="21477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3047" y="1652324"/>
            <a:ext cx="2765382" cy="1456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7296" y="3488810"/>
            <a:ext cx="2413559" cy="8655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0607" y="5100061"/>
            <a:ext cx="7010094" cy="85593"/>
            <a:chOff x="2480607" y="5100061"/>
            <a:chExt cx="7010094" cy="85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80607" y="5100061"/>
              <a:ext cx="7010094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4648" y="9429191"/>
            <a:ext cx="1658369" cy="3249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54878" y="6249535"/>
            <a:ext cx="1343032" cy="7088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7144" y="6249535"/>
            <a:ext cx="1091956" cy="5998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03620" y="6249535"/>
            <a:ext cx="768166" cy="7088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73925" y="6965153"/>
            <a:ext cx="2714101" cy="20029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5715" y="6965153"/>
            <a:ext cx="2670406" cy="7894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22668" y="6965153"/>
            <a:ext cx="2720206" cy="15616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7501" y="9420836"/>
            <a:ext cx="889502" cy="390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5" y="9420836"/>
            <a:ext cx="1679569" cy="390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072" y="9429188"/>
            <a:ext cx="336788" cy="384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592306"/>
            <a:ext cx="1239807" cy="3844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7742" y="2904602"/>
            <a:ext cx="1624660" cy="17428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1295" y="3840847"/>
            <a:ext cx="963468" cy="6912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7742" y="5776497"/>
            <a:ext cx="1919898" cy="17428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58829" y="4698744"/>
            <a:ext cx="1043939" cy="770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5019" y="6776943"/>
            <a:ext cx="3200000" cy="1537605"/>
            <a:chOff x="2655019" y="6776943"/>
            <a:chExt cx="3200000" cy="15376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81295" y="6712743"/>
              <a:ext cx="1752239" cy="78758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8829" y="7585744"/>
              <a:ext cx="2448292" cy="7709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48981" y="2904602"/>
            <a:ext cx="1872279" cy="17428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48981" y="5776497"/>
            <a:ext cx="1862755" cy="17284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82057" y="6712743"/>
            <a:ext cx="1621801" cy="855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46257" y="3861924"/>
            <a:ext cx="3200000" cy="1559188"/>
            <a:chOff x="8346257" y="3861924"/>
            <a:chExt cx="3200000" cy="15591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82057" y="3797723"/>
              <a:ext cx="1689554" cy="85953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0068" y="4698744"/>
              <a:ext cx="1043939" cy="7709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30697" y="2904602"/>
            <a:ext cx="1834184" cy="17284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30697" y="5776497"/>
            <a:ext cx="1910374" cy="17284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54276" y="6712743"/>
            <a:ext cx="1729582" cy="7934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643" y="2200095"/>
            <a:ext cx="15846429" cy="85593"/>
            <a:chOff x="1219643" y="2200095"/>
            <a:chExt cx="15846429" cy="855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219643" y="2200095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28000" y="3863264"/>
            <a:ext cx="3200000" cy="1476724"/>
            <a:chOff x="14028000" y="3863264"/>
            <a:chExt cx="3200000" cy="14767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63800" y="3799064"/>
              <a:ext cx="1577630" cy="85953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31810" y="4617620"/>
              <a:ext cx="1275635" cy="77093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A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5605" y="-58908"/>
            <a:ext cx="7472476" cy="68437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6318" y="6443175"/>
            <a:ext cx="3553349" cy="1777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077" y="592306"/>
            <a:ext cx="1239807" cy="3844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1664178" cy="3344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047" y="1652324"/>
            <a:ext cx="2916906" cy="1463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1699" y="3929862"/>
            <a:ext cx="7276190" cy="85593"/>
            <a:chOff x="1571699" y="3929862"/>
            <a:chExt cx="7276190" cy="85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699" y="3929862"/>
              <a:ext cx="7276190" cy="855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6135" y="4092858"/>
            <a:ext cx="951081" cy="636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27976" y="3929862"/>
            <a:ext cx="7276190" cy="85593"/>
            <a:chOff x="9427976" y="3929862"/>
            <a:chExt cx="7276190" cy="85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7976" y="3929862"/>
              <a:ext cx="7276190" cy="855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22411" y="4092858"/>
            <a:ext cx="930462" cy="6367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1417" y="4686316"/>
            <a:ext cx="4999216" cy="36291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2505" y="4720600"/>
            <a:ext cx="1791833" cy="2304746"/>
            <a:chOff x="1562505" y="4720600"/>
            <a:chExt cx="1791833" cy="2304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2505" y="4720600"/>
              <a:ext cx="1791833" cy="23047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7976" y="4720641"/>
            <a:ext cx="1725633" cy="2304744"/>
            <a:chOff x="9427976" y="4720641"/>
            <a:chExt cx="1725633" cy="2304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27976" y="4720641"/>
              <a:ext cx="1725633" cy="23047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00572" y="4648725"/>
            <a:ext cx="5017958" cy="412093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57" y="1945834"/>
            <a:ext cx="10863049" cy="44868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886" y="4461991"/>
            <a:ext cx="10821276" cy="34066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263" y="4061235"/>
            <a:ext cx="4117414" cy="1089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0839"/>
            <a:ext cx="1725588" cy="390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592306"/>
            <a:ext cx="1239807" cy="3844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41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5607" y="-62217"/>
            <a:ext cx="6348431" cy="68470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6318" y="6443175"/>
            <a:ext cx="1949634" cy="1777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36595" y="6774071"/>
            <a:ext cx="4917707" cy="1218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37501" y="9420836"/>
            <a:ext cx="889502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2" y="9429188"/>
            <a:ext cx="336788" cy="384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429191"/>
            <a:ext cx="1471816" cy="3345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047" y="1652323"/>
            <a:ext cx="2927068" cy="1463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6190" y="4159653"/>
            <a:ext cx="6171429" cy="4628571"/>
            <a:chOff x="2076190" y="4159653"/>
            <a:chExt cx="6171429" cy="46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6190" y="4159653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9881" y="4159653"/>
            <a:ext cx="6171429" cy="4628571"/>
            <a:chOff x="10189881" y="4159653"/>
            <a:chExt cx="6171429" cy="46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9881" y="4159653"/>
              <a:ext cx="6171429" cy="4628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9629" y="2677820"/>
            <a:ext cx="9639644" cy="13532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34648" y="9429191"/>
            <a:ext cx="1471816" cy="3345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047" y="1652323"/>
            <a:ext cx="2927068" cy="1463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6190" y="3190095"/>
            <a:ext cx="6171429" cy="5382902"/>
            <a:chOff x="2076190" y="3190095"/>
            <a:chExt cx="6171429" cy="53829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6190" y="3190095"/>
              <a:ext cx="6171429" cy="53829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4643" y="3190095"/>
            <a:ext cx="6171429" cy="5573571"/>
            <a:chOff x="10094643" y="3190095"/>
            <a:chExt cx="6171429" cy="5573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4643" y="3190095"/>
              <a:ext cx="6171429" cy="5573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9167" y="6170819"/>
            <a:ext cx="211427" cy="17445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4881" y="6170819"/>
            <a:ext cx="211427" cy="17445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4317" y="6170819"/>
            <a:ext cx="211427" cy="1693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48" y="9429191"/>
            <a:ext cx="1471816" cy="3249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1071" y="5677616"/>
            <a:ext cx="3998810" cy="85593"/>
            <a:chOff x="1591071" y="5677616"/>
            <a:chExt cx="3998810" cy="855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91071" y="5677616"/>
              <a:ext cx="3998810" cy="855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3047" y="1652323"/>
            <a:ext cx="1555554" cy="11995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24405" y="5677616"/>
            <a:ext cx="4341667" cy="85593"/>
            <a:chOff x="6324405" y="5677616"/>
            <a:chExt cx="4341667" cy="855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324405" y="5677616"/>
              <a:ext cx="4341667" cy="85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19643" y="5677616"/>
            <a:ext cx="5484524" cy="85593"/>
            <a:chOff x="11219643" y="5677616"/>
            <a:chExt cx="5484524" cy="855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1219643" y="5677616"/>
              <a:ext cx="5484524" cy="855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04410" y="6077496"/>
            <a:ext cx="2930016" cy="4088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04410" y="6563953"/>
            <a:ext cx="3626520" cy="4088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972" y="6077496"/>
            <a:ext cx="3123311" cy="4088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98325" y="6524106"/>
            <a:ext cx="1919968" cy="6726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98325" y="7956296"/>
            <a:ext cx="3410359" cy="4003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04410" y="7050410"/>
            <a:ext cx="2870539" cy="4088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7173" y="5086668"/>
            <a:ext cx="1802232" cy="7602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34972" y="7536868"/>
            <a:ext cx="3335654" cy="4088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67268" y="5086668"/>
            <a:ext cx="1517413" cy="7047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62478" y="5086668"/>
            <a:ext cx="1501432" cy="7602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49953" y="2613420"/>
            <a:ext cx="10607263" cy="8345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49239" y="6077534"/>
            <a:ext cx="2930016" cy="4539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512572" y="6524144"/>
            <a:ext cx="4756387" cy="73442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A2F33B-1662-90F5-511D-17D563D62481}"/>
              </a:ext>
            </a:extLst>
          </p:cNvPr>
          <p:cNvSpPr/>
          <p:nvPr/>
        </p:nvSpPr>
        <p:spPr>
          <a:xfrm>
            <a:off x="1453047" y="7536868"/>
            <a:ext cx="528153" cy="544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F8C32C-D011-660D-2ED8-2154153022E6}"/>
              </a:ext>
            </a:extLst>
          </p:cNvPr>
          <p:cNvSpPr/>
          <p:nvPr/>
        </p:nvSpPr>
        <p:spPr>
          <a:xfrm>
            <a:off x="11153584" y="7454263"/>
            <a:ext cx="528153" cy="544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A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95607" y="-62217"/>
            <a:ext cx="7340241" cy="68470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6318" y="6349737"/>
            <a:ext cx="3488101" cy="15866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0785" y="6774071"/>
            <a:ext cx="3803878" cy="1218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1077" y="592306"/>
            <a:ext cx="1239807" cy="3844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1664159" cy="3349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047" y="1652323"/>
            <a:ext cx="2903820" cy="12091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7296" y="2773106"/>
            <a:ext cx="4194787" cy="8655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560710" y="1154464"/>
            <a:ext cx="29407133" cy="101167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7524" y="9420839"/>
            <a:ext cx="889502" cy="390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8" y="9429191"/>
            <a:ext cx="1664159" cy="3349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077" y="9429191"/>
            <a:ext cx="336788" cy="3844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047" y="1652323"/>
            <a:ext cx="2925573" cy="1463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7296" y="2773106"/>
            <a:ext cx="4194787" cy="8655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1699" y="4691767"/>
            <a:ext cx="7276190" cy="85593"/>
            <a:chOff x="1571699" y="4691767"/>
            <a:chExt cx="7276190" cy="85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699" y="4691767"/>
              <a:ext cx="7276190" cy="855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6135" y="4854763"/>
            <a:ext cx="951081" cy="636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27976" y="4691767"/>
            <a:ext cx="7276190" cy="85593"/>
            <a:chOff x="9427976" y="4691767"/>
            <a:chExt cx="7276190" cy="855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7976" y="4691767"/>
              <a:ext cx="7276190" cy="855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2411" y="4854763"/>
            <a:ext cx="930462" cy="6367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080188" y="3557483"/>
            <a:ext cx="14570770" cy="74323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78851" y="3557483"/>
            <a:ext cx="14570770" cy="74323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37525" y="583954"/>
            <a:ext cx="4093083" cy="3904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1077" y="592306"/>
            <a:ext cx="1239807" cy="394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686</Words>
  <Application>Microsoft Office PowerPoint</Application>
  <PresentationFormat>사용자 지정</PresentationFormat>
  <Paragraphs>44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지홍</cp:lastModifiedBy>
  <cp:revision>6</cp:revision>
  <cp:lastPrinted>2022-05-26T05:43:25Z</cp:lastPrinted>
  <dcterms:created xsi:type="dcterms:W3CDTF">2022-05-26T09:54:45Z</dcterms:created>
  <dcterms:modified xsi:type="dcterms:W3CDTF">2022-05-26T05:50:56Z</dcterms:modified>
</cp:coreProperties>
</file>